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Miriam Libre"/>
      <p:regular r:id="rId22"/>
      <p:bold r:id="rId23"/>
    </p:embeddedFont>
    <p:embeddedFont>
      <p:font typeface="Work Sans"/>
      <p:regular r:id="rId24"/>
      <p:bold r:id="rId25"/>
      <p:italic r:id="rId26"/>
      <p:boldItalic r:id="rId27"/>
    </p:embeddedFont>
    <p:embeddedFont>
      <p:font typeface="Barlow Medium"/>
      <p:regular r:id="rId28"/>
      <p:bold r:id="rId29"/>
      <p:italic r:id="rId30"/>
      <p:boldItalic r:id="rId31"/>
    </p:embeddedFont>
    <p:embeddedFont>
      <p:font typeface="Barlow Light"/>
      <p:regular r:id="rId32"/>
      <p:bold r:id="rId33"/>
      <p:italic r:id="rId34"/>
      <p:boldItalic r:id="rId35"/>
    </p:embeddedFont>
    <p:embeddedFont>
      <p:font typeface="Barlow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MiriamLibre-regular.fntdata"/><Relationship Id="rId21" Type="http://schemas.openxmlformats.org/officeDocument/2006/relationships/slide" Target="slides/slide15.xml"/><Relationship Id="rId24" Type="http://schemas.openxmlformats.org/officeDocument/2006/relationships/font" Target="fonts/WorkSans-regular.fntdata"/><Relationship Id="rId23" Type="http://schemas.openxmlformats.org/officeDocument/2006/relationships/font" Target="fonts/MiriamLibre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WorkSans-italic.fntdata"/><Relationship Id="rId25" Type="http://schemas.openxmlformats.org/officeDocument/2006/relationships/font" Target="fonts/WorkSans-bold.fntdata"/><Relationship Id="rId28" Type="http://schemas.openxmlformats.org/officeDocument/2006/relationships/font" Target="fonts/BarlowMedium-regular.fntdata"/><Relationship Id="rId27" Type="http://schemas.openxmlformats.org/officeDocument/2006/relationships/font" Target="fonts/WorkSans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BarlowMedium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BarlowMedium-boldItalic.fntdata"/><Relationship Id="rId30" Type="http://schemas.openxmlformats.org/officeDocument/2006/relationships/font" Target="fonts/BarlowMedium-italic.fntdata"/><Relationship Id="rId11" Type="http://schemas.openxmlformats.org/officeDocument/2006/relationships/slide" Target="slides/slide5.xml"/><Relationship Id="rId33" Type="http://schemas.openxmlformats.org/officeDocument/2006/relationships/font" Target="fonts/BarlowLight-bold.fntdata"/><Relationship Id="rId10" Type="http://schemas.openxmlformats.org/officeDocument/2006/relationships/slide" Target="slides/slide4.xml"/><Relationship Id="rId32" Type="http://schemas.openxmlformats.org/officeDocument/2006/relationships/font" Target="fonts/BarlowLight-regular.fntdata"/><Relationship Id="rId13" Type="http://schemas.openxmlformats.org/officeDocument/2006/relationships/slide" Target="slides/slide7.xml"/><Relationship Id="rId35" Type="http://schemas.openxmlformats.org/officeDocument/2006/relationships/font" Target="fonts/BarlowLight-boldItalic.fntdata"/><Relationship Id="rId12" Type="http://schemas.openxmlformats.org/officeDocument/2006/relationships/slide" Target="slides/slide6.xml"/><Relationship Id="rId34" Type="http://schemas.openxmlformats.org/officeDocument/2006/relationships/font" Target="fonts/BarlowLight-italic.fntdata"/><Relationship Id="rId15" Type="http://schemas.openxmlformats.org/officeDocument/2006/relationships/slide" Target="slides/slide9.xml"/><Relationship Id="rId37" Type="http://schemas.openxmlformats.org/officeDocument/2006/relationships/font" Target="fonts/Barlow-bold.fntdata"/><Relationship Id="rId14" Type="http://schemas.openxmlformats.org/officeDocument/2006/relationships/slide" Target="slides/slide8.xml"/><Relationship Id="rId36" Type="http://schemas.openxmlformats.org/officeDocument/2006/relationships/font" Target="fonts/Barlow-regular.fntdata"/><Relationship Id="rId17" Type="http://schemas.openxmlformats.org/officeDocument/2006/relationships/slide" Target="slides/slide11.xml"/><Relationship Id="rId39" Type="http://schemas.openxmlformats.org/officeDocument/2006/relationships/font" Target="fonts/Barlow-boldItalic.fntdata"/><Relationship Id="rId16" Type="http://schemas.openxmlformats.org/officeDocument/2006/relationships/slide" Target="slides/slide10.xml"/><Relationship Id="rId38" Type="http://schemas.openxmlformats.org/officeDocument/2006/relationships/font" Target="fonts/Barlow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9e090a3393_0_6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9e090a3393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9e090a3393_0_14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9e090a3393_0_1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9e6239805d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9e6239805d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 sz="1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To learn more about plant: used planta (an application that identifies a plant based on a picture you take)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9e6239805d_0_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9e6239805d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9e6239805d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9e6239805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 sz="1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Debriefed and asked participants questions such as the following:</a:t>
            </a:r>
            <a:endParaRPr sz="14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 sz="1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Which list do you find more informative?</a:t>
            </a:r>
            <a:endParaRPr sz="14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 sz="1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Which list do you find more appealing?</a:t>
            </a:r>
            <a:endParaRPr sz="14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 sz="1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Found lots of activities on the standard lists not useful</a:t>
            </a:r>
            <a:endParaRPr sz="14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 sz="1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Liked the counseling sessions but too open ended -- the slots were really limited and had no way of gauging how full they were</a:t>
            </a:r>
            <a:endParaRPr sz="14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 sz="1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Lots of activities that she either couldn’t attend due to schedule conflict or too far.</a:t>
            </a:r>
            <a:endParaRPr sz="1400"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9e6239805d_0_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9e6239805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e6239805d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e6239805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9e6239805d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9e6239805d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e3497d52e_0_2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e3497d52e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9e6239805d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9e6239805d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9e6239805d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9e6239805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9e6239805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9e6239805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9e6239805d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9e6239805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e6239805d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e6239805d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9e6239805d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9e6239805d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" name="Google Shape;57;p14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58" name="Google Shape;58;p14"/>
            <p:cNvSpPr/>
            <p:nvPr/>
          </p:nvSpPr>
          <p:spPr>
            <a:xfrm>
              <a:off x="277813" y="2616200"/>
              <a:ext cx="230100" cy="20700"/>
            </a:xfrm>
            <a:custGeom>
              <a:rect b="b" l="l" r="r" t="t"/>
              <a:pathLst>
                <a:path extrusionOk="0" h="120000" w="12000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0" y="2208213"/>
              <a:ext cx="1257300" cy="917700"/>
            </a:xfrm>
            <a:custGeom>
              <a:rect b="b" l="l" r="r" t="t"/>
              <a:pathLst>
                <a:path extrusionOk="0" h="120000" w="12000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133350" y="2701925"/>
              <a:ext cx="374700" cy="222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133350" y="295910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133350" y="278765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133350" y="2873375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598488" y="2616200"/>
              <a:ext cx="444600" cy="376200"/>
            </a:xfrm>
            <a:custGeom>
              <a:rect b="b" l="l" r="r" t="t"/>
              <a:pathLst>
                <a:path extrusionOk="0" h="120000" w="12000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207963" y="855663"/>
              <a:ext cx="711300" cy="1701900"/>
            </a:xfrm>
            <a:custGeom>
              <a:rect b="b" l="l" r="r" t="t"/>
              <a:pathLst>
                <a:path extrusionOk="0" h="120000" w="12000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" name="Google Shape;66;p14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67" name="Google Shape;67;p14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14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79" name="Google Shape;79;p14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" name="Google Shape;82;p14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83" name="Google Shape;83;p14"/>
            <p:cNvSpPr/>
            <p:nvPr/>
          </p:nvSpPr>
          <p:spPr>
            <a:xfrm>
              <a:off x="6913563" y="25352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6913563" y="26368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6721475" y="2084388"/>
              <a:ext cx="1112700" cy="960300"/>
            </a:xfrm>
            <a:custGeom>
              <a:rect b="b" l="l" r="r" t="t"/>
              <a:pathLst>
                <a:path extrusionOk="0" h="120000" w="12000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6913563" y="2740025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4"/>
            <p:cNvSpPr/>
            <p:nvPr/>
          </p:nvSpPr>
          <p:spPr>
            <a:xfrm>
              <a:off x="7854950" y="2519363"/>
              <a:ext cx="96900" cy="96900"/>
            </a:xfrm>
            <a:custGeom>
              <a:rect b="b" l="l" r="r" t="t"/>
              <a:pathLst>
                <a:path extrusionOk="0" h="120000" w="12000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6635750" y="2417763"/>
              <a:ext cx="27000" cy="300000"/>
            </a:xfrm>
            <a:custGeom>
              <a:rect b="b" l="l" r="r" t="t"/>
              <a:pathLst>
                <a:path extrusionOk="0" h="120000" w="12000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7218363" y="2325688"/>
              <a:ext cx="444600" cy="441300"/>
            </a:xfrm>
            <a:custGeom>
              <a:rect b="b" l="l" r="r" t="t"/>
              <a:pathLst>
                <a:path extrusionOk="0" h="120000" w="12000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6550025" y="2005013"/>
              <a:ext cx="1465200" cy="1120800"/>
            </a:xfrm>
            <a:custGeom>
              <a:rect b="b" l="l" r="r" t="t"/>
              <a:pathLst>
                <a:path extrusionOk="0" h="120000" w="12000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6545263" y="855663"/>
              <a:ext cx="765300" cy="1444500"/>
            </a:xfrm>
            <a:custGeom>
              <a:rect b="b" l="l" r="r" t="t"/>
              <a:pathLst>
                <a:path extrusionOk="0" h="120000" w="12000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5"/>
          <p:cNvSpPr txBox="1"/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5" name="Google Shape;95;p15"/>
          <p:cNvSpPr txBox="1"/>
          <p:nvPr>
            <p:ph idx="1" type="subTitle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/>
        </p:txBody>
      </p:sp>
      <p:grpSp>
        <p:nvGrpSpPr>
          <p:cNvPr id="96" name="Google Shape;96;p15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97" name="Google Shape;97;p15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5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101" name="Google Shape;101;p15"/>
            <p:cNvSpPr/>
            <p:nvPr/>
          </p:nvSpPr>
          <p:spPr>
            <a:xfrm>
              <a:off x="3833813" y="2476500"/>
              <a:ext cx="27000" cy="27000"/>
            </a:xfrm>
            <a:custGeom>
              <a:rect b="b" l="l" r="r" t="t"/>
              <a:pathLst>
                <a:path extrusionOk="0" h="120000" w="12000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3736975" y="24765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5"/>
            <p:cNvSpPr/>
            <p:nvPr/>
          </p:nvSpPr>
          <p:spPr>
            <a:xfrm>
              <a:off x="3357563" y="850900"/>
              <a:ext cx="807900" cy="1830300"/>
            </a:xfrm>
            <a:custGeom>
              <a:rect b="b" l="l" r="r" t="t"/>
              <a:pathLst>
                <a:path extrusionOk="0" h="120000" w="12000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6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indent="-3810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indent="-3810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indent="-3810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indent="-3810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indent="-3810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indent="-3810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indent="-3810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indent="-3810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/>
        </p:txBody>
      </p:sp>
      <p:sp>
        <p:nvSpPr>
          <p:cNvPr id="108" name="Google Shape;108;p16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b="1" sz="7200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0" name="Google Shape;110;p16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111" name="Google Shape;111;p16"/>
            <p:cNvSpPr/>
            <p:nvPr/>
          </p:nvSpPr>
          <p:spPr>
            <a:xfrm>
              <a:off x="11336338" y="4922838"/>
              <a:ext cx="139800" cy="119100"/>
            </a:xfrm>
            <a:custGeom>
              <a:rect b="b" l="l" r="r" t="t"/>
              <a:pathLst>
                <a:path extrusionOk="0" h="120000" w="12000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6"/>
            <p:cNvSpPr/>
            <p:nvPr/>
          </p:nvSpPr>
          <p:spPr>
            <a:xfrm>
              <a:off x="11137900" y="4498975"/>
              <a:ext cx="1054200" cy="1508100"/>
            </a:xfrm>
            <a:custGeom>
              <a:rect b="b" l="l" r="r" t="t"/>
              <a:pathLst>
                <a:path extrusionOk="0" h="120000" w="12000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6"/>
            <p:cNvSpPr/>
            <p:nvPr/>
          </p:nvSpPr>
          <p:spPr>
            <a:xfrm>
              <a:off x="9925050" y="4203700"/>
              <a:ext cx="1133400" cy="1073100"/>
            </a:xfrm>
            <a:custGeom>
              <a:rect b="b" l="l" r="r" t="t"/>
              <a:pathLst>
                <a:path extrusionOk="0" h="120000" w="12000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6"/>
            <p:cNvSpPr/>
            <p:nvPr/>
          </p:nvSpPr>
          <p:spPr>
            <a:xfrm>
              <a:off x="10421938" y="4832350"/>
              <a:ext cx="139800" cy="270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10421938" y="4875213"/>
              <a:ext cx="139800" cy="20700"/>
            </a:xfrm>
            <a:custGeom>
              <a:rect b="b" l="l" r="r" t="t"/>
              <a:pathLst>
                <a:path extrusionOk="0" h="120000" w="12000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10442575" y="4913313"/>
              <a:ext cx="96900" cy="25500"/>
            </a:xfrm>
            <a:custGeom>
              <a:rect b="b" l="l" r="r" t="t"/>
              <a:pathLst>
                <a:path extrusionOk="0" h="120000" w="12000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10480675" y="4333875"/>
              <a:ext cx="22200" cy="906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10679113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10229850" y="4602163"/>
              <a:ext cx="74700" cy="20700"/>
            </a:xfrm>
            <a:custGeom>
              <a:rect b="b" l="l" r="r" t="t"/>
              <a:pathLst>
                <a:path extrusionOk="0" h="120000" w="12000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10282238" y="4402138"/>
              <a:ext cx="81000" cy="81000"/>
            </a:xfrm>
            <a:custGeom>
              <a:rect b="b" l="l" r="r" t="t"/>
              <a:pathLst>
                <a:path extrusionOk="0" h="120000" w="12000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10620375" y="4402138"/>
              <a:ext cx="79500" cy="81000"/>
            </a:xfrm>
            <a:custGeom>
              <a:rect b="b" l="l" r="r" t="t"/>
              <a:pathLst>
                <a:path extrusionOk="0" h="120000" w="12000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10347325" y="4478338"/>
              <a:ext cx="288900" cy="331800"/>
            </a:xfrm>
            <a:custGeom>
              <a:rect b="b" l="l" r="r" t="t"/>
              <a:pathLst>
                <a:path extrusionOk="0" h="120000" w="12000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" name="Google Shape;123;p16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124" name="Google Shape;124;p16"/>
            <p:cNvSpPr/>
            <p:nvPr/>
          </p:nvSpPr>
          <p:spPr>
            <a:xfrm>
              <a:off x="10239375" y="1881188"/>
              <a:ext cx="139800" cy="90600"/>
            </a:xfrm>
            <a:custGeom>
              <a:rect b="b" l="l" r="r" t="t"/>
              <a:pathLst>
                <a:path extrusionOk="0" h="120000" w="12000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6"/>
            <p:cNvSpPr/>
            <p:nvPr/>
          </p:nvSpPr>
          <p:spPr>
            <a:xfrm>
              <a:off x="9598025" y="882650"/>
              <a:ext cx="995400" cy="1546200"/>
            </a:xfrm>
            <a:custGeom>
              <a:rect b="b" l="l" r="r" t="t"/>
              <a:pathLst>
                <a:path extrusionOk="0" h="120000" w="12000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10672763" y="1581150"/>
              <a:ext cx="1192200" cy="1055700"/>
            </a:xfrm>
            <a:custGeom>
              <a:rect b="b" l="l" r="r" t="t"/>
              <a:pathLst>
                <a:path extrusionOk="0" h="120000" w="12000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6"/>
            <p:cNvSpPr/>
            <p:nvPr/>
          </p:nvSpPr>
          <p:spPr>
            <a:xfrm>
              <a:off x="10914063" y="1881188"/>
              <a:ext cx="679500" cy="531900"/>
            </a:xfrm>
            <a:custGeom>
              <a:rect b="b" l="l" r="r" t="t"/>
              <a:pathLst>
                <a:path extrusionOk="0" h="120000" w="12000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17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grpSp>
        <p:nvGrpSpPr>
          <p:cNvPr id="134" name="Google Shape;134;p17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135" name="Google Shape;135;p17"/>
            <p:cNvSpPr/>
            <p:nvPr/>
          </p:nvSpPr>
          <p:spPr>
            <a:xfrm>
              <a:off x="277813" y="2616200"/>
              <a:ext cx="230100" cy="20700"/>
            </a:xfrm>
            <a:custGeom>
              <a:rect b="b" l="l" r="r" t="t"/>
              <a:pathLst>
                <a:path extrusionOk="0" h="120000" w="12000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0" y="2208213"/>
              <a:ext cx="1257300" cy="917700"/>
            </a:xfrm>
            <a:custGeom>
              <a:rect b="b" l="l" r="r" t="t"/>
              <a:pathLst>
                <a:path extrusionOk="0" h="120000" w="12000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133350" y="2701925"/>
              <a:ext cx="374700" cy="222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133350" y="295910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133350" y="2787650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133350" y="2873375"/>
              <a:ext cx="374700" cy="27000"/>
            </a:xfrm>
            <a:custGeom>
              <a:rect b="b" l="l" r="r" t="t"/>
              <a:pathLst>
                <a:path extrusionOk="0" h="120000" w="12000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598488" y="2616200"/>
              <a:ext cx="444600" cy="376200"/>
            </a:xfrm>
            <a:custGeom>
              <a:rect b="b" l="l" r="r" t="t"/>
              <a:pathLst>
                <a:path extrusionOk="0" h="120000" w="12000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7"/>
            <p:cNvSpPr/>
            <p:nvPr/>
          </p:nvSpPr>
          <p:spPr>
            <a:xfrm>
              <a:off x="1476375" y="2262188"/>
              <a:ext cx="176100" cy="723900"/>
            </a:xfrm>
            <a:custGeom>
              <a:rect b="b" l="l" r="r" t="t"/>
              <a:pathLst>
                <a:path extrusionOk="0" h="120000" w="12000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7"/>
            <p:cNvSpPr/>
            <p:nvPr/>
          </p:nvSpPr>
          <p:spPr>
            <a:xfrm>
              <a:off x="207963" y="855663"/>
              <a:ext cx="711300" cy="1701900"/>
            </a:xfrm>
            <a:custGeom>
              <a:rect b="b" l="l" r="r" t="t"/>
              <a:pathLst>
                <a:path extrusionOk="0" h="120000" w="12000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" name="Google Shape;144;p17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45" name="Google Shape;145;p17"/>
            <p:cNvSpPr/>
            <p:nvPr/>
          </p:nvSpPr>
          <p:spPr>
            <a:xfrm>
              <a:off x="78581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7"/>
            <p:cNvSpPr/>
            <p:nvPr/>
          </p:nvSpPr>
          <p:spPr>
            <a:xfrm>
              <a:off x="81756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7"/>
            <p:cNvSpPr/>
            <p:nvPr/>
          </p:nvSpPr>
          <p:spPr>
            <a:xfrm>
              <a:off x="715963" y="4392613"/>
              <a:ext cx="187200" cy="401700"/>
            </a:xfrm>
            <a:custGeom>
              <a:rect b="b" l="l" r="r" t="t"/>
              <a:pathLst>
                <a:path extrusionOk="0" h="120000" w="12000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7"/>
            <p:cNvSpPr/>
            <p:nvPr/>
          </p:nvSpPr>
          <p:spPr>
            <a:xfrm>
              <a:off x="758825" y="4521200"/>
              <a:ext cx="101700" cy="27000"/>
            </a:xfrm>
            <a:custGeom>
              <a:rect b="b" l="l" r="r" t="t"/>
              <a:pathLst>
                <a:path extrusionOk="0" h="120000" w="12000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7"/>
            <p:cNvSpPr/>
            <p:nvPr/>
          </p:nvSpPr>
          <p:spPr>
            <a:xfrm>
              <a:off x="1293813" y="4230688"/>
              <a:ext cx="523800" cy="371400"/>
            </a:xfrm>
            <a:custGeom>
              <a:rect b="b" l="l" r="r" t="t"/>
              <a:pathLst>
                <a:path extrusionOk="0" h="120000" w="12000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7"/>
            <p:cNvSpPr/>
            <p:nvPr/>
          </p:nvSpPr>
          <p:spPr>
            <a:xfrm>
              <a:off x="1106488" y="3538538"/>
              <a:ext cx="936600" cy="1255800"/>
            </a:xfrm>
            <a:custGeom>
              <a:rect b="b" l="l" r="r" t="t"/>
              <a:pathLst>
                <a:path extrusionOk="0" h="120000" w="12000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7"/>
            <p:cNvSpPr/>
            <p:nvPr/>
          </p:nvSpPr>
          <p:spPr>
            <a:xfrm>
              <a:off x="1293813" y="3748088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7"/>
            <p:cNvSpPr/>
            <p:nvPr/>
          </p:nvSpPr>
          <p:spPr>
            <a:xfrm>
              <a:off x="1293813" y="3919538"/>
              <a:ext cx="250800" cy="270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7"/>
            <p:cNvSpPr/>
            <p:nvPr/>
          </p:nvSpPr>
          <p:spPr>
            <a:xfrm>
              <a:off x="1325563" y="4048125"/>
              <a:ext cx="480900" cy="301500"/>
            </a:xfrm>
            <a:custGeom>
              <a:rect b="b" l="l" r="r" t="t"/>
              <a:pathLst>
                <a:path extrusionOk="0" h="120000" w="12000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1293813" y="3833813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7"/>
            <p:cNvSpPr/>
            <p:nvPr/>
          </p:nvSpPr>
          <p:spPr>
            <a:xfrm>
              <a:off x="1555750" y="4462463"/>
              <a:ext cx="711300" cy="1544700"/>
            </a:xfrm>
            <a:custGeom>
              <a:rect b="b" l="l" r="r" t="t"/>
              <a:pathLst>
                <a:path extrusionOk="0" h="120000" w="12000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8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8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0" name="Google Shape;160;p18"/>
          <p:cNvSpPr txBox="1"/>
          <p:nvPr>
            <p:ph idx="1" type="body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61" name="Google Shape;161;p18"/>
          <p:cNvSpPr txBox="1"/>
          <p:nvPr>
            <p:ph idx="2" type="body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62" name="Google Shape;162;p18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3" name="Google Shape;163;p18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64" name="Google Shape;164;p18"/>
            <p:cNvSpPr/>
            <p:nvPr/>
          </p:nvSpPr>
          <p:spPr>
            <a:xfrm>
              <a:off x="3833813" y="2476500"/>
              <a:ext cx="27000" cy="27000"/>
            </a:xfrm>
            <a:custGeom>
              <a:rect b="b" l="l" r="r" t="t"/>
              <a:pathLst>
                <a:path extrusionOk="0" h="120000" w="12000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3736975" y="24765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4829175" y="2943225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4887913" y="2825750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4770438" y="2825750"/>
              <a:ext cx="250800" cy="252300"/>
            </a:xfrm>
            <a:custGeom>
              <a:rect b="b" l="l" r="r" t="t"/>
              <a:pathLst>
                <a:path extrusionOk="0" h="120000" w="12000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8"/>
            <p:cNvSpPr/>
            <p:nvPr/>
          </p:nvSpPr>
          <p:spPr>
            <a:xfrm>
              <a:off x="4448175" y="1768475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8"/>
            <p:cNvSpPr/>
            <p:nvPr/>
          </p:nvSpPr>
          <p:spPr>
            <a:xfrm>
              <a:off x="4829175" y="1779588"/>
              <a:ext cx="180900" cy="1827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8"/>
            <p:cNvSpPr/>
            <p:nvPr/>
          </p:nvSpPr>
          <p:spPr>
            <a:xfrm>
              <a:off x="4662488" y="2717800"/>
              <a:ext cx="577800" cy="579300"/>
            </a:xfrm>
            <a:custGeom>
              <a:rect b="b" l="l" r="r" t="t"/>
              <a:pathLst>
                <a:path extrusionOk="0" h="120000" w="12000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8"/>
            <p:cNvSpPr/>
            <p:nvPr/>
          </p:nvSpPr>
          <p:spPr>
            <a:xfrm>
              <a:off x="5048250" y="2733675"/>
              <a:ext cx="180900" cy="182700"/>
            </a:xfrm>
            <a:custGeom>
              <a:rect b="b" l="l" r="r" t="t"/>
              <a:pathLst>
                <a:path extrusionOk="0" h="120000" w="12000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8"/>
            <p:cNvSpPr/>
            <p:nvPr/>
          </p:nvSpPr>
          <p:spPr>
            <a:xfrm>
              <a:off x="4529138" y="2149475"/>
              <a:ext cx="379500" cy="81000"/>
            </a:xfrm>
            <a:custGeom>
              <a:rect b="b" l="l" r="r" t="t"/>
              <a:pathLst>
                <a:path extrusionOk="0" h="120000" w="12000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8"/>
            <p:cNvSpPr/>
            <p:nvPr/>
          </p:nvSpPr>
          <p:spPr>
            <a:xfrm>
              <a:off x="4529138" y="2063750"/>
              <a:ext cx="401700" cy="63600"/>
            </a:xfrm>
            <a:custGeom>
              <a:rect b="b" l="l" r="r" t="t"/>
              <a:pathLst>
                <a:path extrusionOk="0" h="120000" w="12000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8"/>
            <p:cNvSpPr/>
            <p:nvPr/>
          </p:nvSpPr>
          <p:spPr>
            <a:xfrm>
              <a:off x="4540250" y="1982788"/>
              <a:ext cx="203100" cy="54000"/>
            </a:xfrm>
            <a:custGeom>
              <a:rect b="b" l="l" r="r" t="t"/>
              <a:pathLst>
                <a:path extrusionOk="0" h="120000" w="12000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8"/>
            <p:cNvSpPr/>
            <p:nvPr/>
          </p:nvSpPr>
          <p:spPr>
            <a:xfrm>
              <a:off x="3357563" y="850900"/>
              <a:ext cx="807900" cy="1830300"/>
            </a:xfrm>
            <a:custGeom>
              <a:rect b="b" l="l" r="r" t="t"/>
              <a:pathLst>
                <a:path extrusionOk="0" h="120000" w="12000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18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78" name="Google Shape;178;p18"/>
            <p:cNvSpPr/>
            <p:nvPr/>
          </p:nvSpPr>
          <p:spPr>
            <a:xfrm>
              <a:off x="5224463" y="4338638"/>
              <a:ext cx="230100" cy="155700"/>
            </a:xfrm>
            <a:custGeom>
              <a:rect b="b" l="l" r="r" t="t"/>
              <a:pathLst>
                <a:path extrusionOk="0" h="120000" w="12000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4395788" y="4338638"/>
              <a:ext cx="347700" cy="155700"/>
            </a:xfrm>
            <a:custGeom>
              <a:rect b="b" l="l" r="r" t="t"/>
              <a:pathLst>
                <a:path extrusionOk="0" h="120000" w="12000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3305175" y="4622800"/>
              <a:ext cx="1106400" cy="831900"/>
            </a:xfrm>
            <a:custGeom>
              <a:rect b="b" l="l" r="r" t="t"/>
              <a:pathLst>
                <a:path extrusionOk="0" h="120000" w="12000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3517900" y="4938713"/>
              <a:ext cx="381000" cy="381000"/>
            </a:xfrm>
            <a:custGeom>
              <a:rect b="b" l="l" r="r" t="t"/>
              <a:pathLst>
                <a:path extrusionOk="0" h="120000" w="12000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8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8"/>
            <p:cNvSpPr/>
            <p:nvPr/>
          </p:nvSpPr>
          <p:spPr>
            <a:xfrm>
              <a:off x="4630738" y="4144963"/>
              <a:ext cx="593700" cy="1862100"/>
            </a:xfrm>
            <a:custGeom>
              <a:rect b="b" l="l" r="r" t="t"/>
              <a:pathLst>
                <a:path extrusionOk="0" h="120000" w="12000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9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1" name="Google Shape;191;p19"/>
          <p:cNvSpPr txBox="1"/>
          <p:nvPr>
            <p:ph idx="1" type="body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2" name="Google Shape;192;p19"/>
          <p:cNvSpPr txBox="1"/>
          <p:nvPr>
            <p:ph idx="2" type="body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3" name="Google Shape;193;p19"/>
          <p:cNvSpPr txBox="1"/>
          <p:nvPr>
            <p:ph idx="3" type="body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94" name="Google Shape;194;p19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5" name="Google Shape;195;p19"/>
          <p:cNvGrpSpPr/>
          <p:nvPr/>
        </p:nvGrpSpPr>
        <p:grpSpPr>
          <a:xfrm>
            <a:off x="6405913" y="-12"/>
            <a:ext cx="2347900" cy="2270150"/>
            <a:chOff x="6545263" y="855663"/>
            <a:chExt cx="2347900" cy="2270150"/>
          </a:xfrm>
        </p:grpSpPr>
        <p:sp>
          <p:nvSpPr>
            <p:cNvPr id="196" name="Google Shape;196;p19"/>
            <p:cNvSpPr/>
            <p:nvPr/>
          </p:nvSpPr>
          <p:spPr>
            <a:xfrm>
              <a:off x="6913563" y="25352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9"/>
            <p:cNvSpPr/>
            <p:nvPr/>
          </p:nvSpPr>
          <p:spPr>
            <a:xfrm>
              <a:off x="6913563" y="2636838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6721475" y="2084388"/>
              <a:ext cx="1112700" cy="960300"/>
            </a:xfrm>
            <a:custGeom>
              <a:rect b="b" l="l" r="r" t="t"/>
              <a:pathLst>
                <a:path extrusionOk="0" h="120000" w="12000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6913563" y="2740025"/>
              <a:ext cx="176100" cy="27000"/>
            </a:xfrm>
            <a:custGeom>
              <a:rect b="b" l="l" r="r" t="t"/>
              <a:pathLst>
                <a:path extrusionOk="0" h="120000" w="12000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7854950" y="2519363"/>
              <a:ext cx="96900" cy="96900"/>
            </a:xfrm>
            <a:custGeom>
              <a:rect b="b" l="l" r="r" t="t"/>
              <a:pathLst>
                <a:path extrusionOk="0" h="120000" w="12000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9"/>
            <p:cNvSpPr/>
            <p:nvPr/>
          </p:nvSpPr>
          <p:spPr>
            <a:xfrm>
              <a:off x="6635750" y="2417763"/>
              <a:ext cx="27000" cy="300000"/>
            </a:xfrm>
            <a:custGeom>
              <a:rect b="b" l="l" r="r" t="t"/>
              <a:pathLst>
                <a:path extrusionOk="0" h="120000" w="12000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9"/>
            <p:cNvSpPr/>
            <p:nvPr/>
          </p:nvSpPr>
          <p:spPr>
            <a:xfrm>
              <a:off x="7218363" y="2325688"/>
              <a:ext cx="444600" cy="441300"/>
            </a:xfrm>
            <a:custGeom>
              <a:rect b="b" l="l" r="r" t="t"/>
              <a:pathLst>
                <a:path extrusionOk="0" h="120000" w="12000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9"/>
            <p:cNvSpPr/>
            <p:nvPr/>
          </p:nvSpPr>
          <p:spPr>
            <a:xfrm>
              <a:off x="6550025" y="2005013"/>
              <a:ext cx="1465200" cy="1120800"/>
            </a:xfrm>
            <a:custGeom>
              <a:rect b="b" l="l" r="r" t="t"/>
              <a:pathLst>
                <a:path extrusionOk="0" h="120000" w="12000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9"/>
            <p:cNvSpPr/>
            <p:nvPr/>
          </p:nvSpPr>
          <p:spPr>
            <a:xfrm>
              <a:off x="8234363" y="2009775"/>
              <a:ext cx="658800" cy="547800"/>
            </a:xfrm>
            <a:custGeom>
              <a:rect b="b" l="l" r="r" t="t"/>
              <a:pathLst>
                <a:path extrusionOk="0" h="120000" w="12000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8320088" y="2133600"/>
              <a:ext cx="27000" cy="327000"/>
            </a:xfrm>
            <a:custGeom>
              <a:rect b="b" l="l" r="r" t="t"/>
              <a:pathLst>
                <a:path extrusionOk="0" h="120000" w="12000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9"/>
            <p:cNvSpPr/>
            <p:nvPr/>
          </p:nvSpPr>
          <p:spPr>
            <a:xfrm>
              <a:off x="8389938" y="2620963"/>
              <a:ext cx="81000" cy="430200"/>
            </a:xfrm>
            <a:custGeom>
              <a:rect b="b" l="l" r="r" t="t"/>
              <a:pathLst>
                <a:path extrusionOk="0" h="120000" w="12000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9"/>
            <p:cNvSpPr/>
            <p:nvPr/>
          </p:nvSpPr>
          <p:spPr>
            <a:xfrm>
              <a:off x="8518525" y="2620963"/>
              <a:ext cx="58800" cy="258900"/>
            </a:xfrm>
            <a:custGeom>
              <a:rect b="b" l="l" r="r" t="t"/>
              <a:pathLst>
                <a:path extrusionOk="0" h="120000" w="12000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9"/>
            <p:cNvSpPr/>
            <p:nvPr/>
          </p:nvSpPr>
          <p:spPr>
            <a:xfrm>
              <a:off x="6545263" y="855663"/>
              <a:ext cx="765300" cy="1444500"/>
            </a:xfrm>
            <a:custGeom>
              <a:rect b="b" l="l" r="r" t="t"/>
              <a:pathLst>
                <a:path extrusionOk="0" h="120000" w="12000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19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210" name="Google Shape;210;p19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9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9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9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9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9"/>
            <p:cNvSpPr/>
            <p:nvPr/>
          </p:nvSpPr>
          <p:spPr>
            <a:xfrm>
              <a:off x="6662738" y="4949825"/>
              <a:ext cx="566700" cy="681000"/>
            </a:xfrm>
            <a:custGeom>
              <a:rect b="b" l="l" r="r" t="t"/>
              <a:pathLst>
                <a:path extrusionOk="0" h="120000" w="12000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9"/>
            <p:cNvSpPr/>
            <p:nvPr/>
          </p:nvSpPr>
          <p:spPr>
            <a:xfrm>
              <a:off x="6764338" y="5132388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9"/>
            <p:cNvSpPr/>
            <p:nvPr/>
          </p:nvSpPr>
          <p:spPr>
            <a:xfrm>
              <a:off x="6764338" y="5245100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9"/>
            <p:cNvSpPr/>
            <p:nvPr/>
          </p:nvSpPr>
          <p:spPr>
            <a:xfrm>
              <a:off x="6892925" y="5154613"/>
              <a:ext cx="246000" cy="52500"/>
            </a:xfrm>
            <a:custGeom>
              <a:rect b="b" l="l" r="r" t="t"/>
              <a:pathLst>
                <a:path extrusionOk="0" h="120000" w="12000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9"/>
            <p:cNvSpPr/>
            <p:nvPr/>
          </p:nvSpPr>
          <p:spPr>
            <a:xfrm>
              <a:off x="6881813" y="5256213"/>
              <a:ext cx="273000" cy="63600"/>
            </a:xfrm>
            <a:custGeom>
              <a:rect b="b" l="l" r="r" t="t"/>
              <a:pathLst>
                <a:path extrusionOk="0" h="120000" w="12000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9"/>
            <p:cNvSpPr/>
            <p:nvPr/>
          </p:nvSpPr>
          <p:spPr>
            <a:xfrm>
              <a:off x="6753225" y="5400675"/>
              <a:ext cx="406500" cy="92100"/>
            </a:xfrm>
            <a:custGeom>
              <a:rect b="b" l="l" r="r" t="t"/>
              <a:pathLst>
                <a:path extrusionOk="0" h="120000" w="12000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9"/>
            <p:cNvSpPr/>
            <p:nvPr/>
          </p:nvSpPr>
          <p:spPr>
            <a:xfrm>
              <a:off x="7326313" y="4976813"/>
              <a:ext cx="165000" cy="611100"/>
            </a:xfrm>
            <a:custGeom>
              <a:rect b="b" l="l" r="r" t="t"/>
              <a:pathLst>
                <a:path extrusionOk="0" h="120000" w="12000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9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9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9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0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0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2" name="Google Shape;232;p20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3" name="Google Shape;233;p20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234" name="Google Shape;234;p20"/>
            <p:cNvSpPr/>
            <p:nvPr/>
          </p:nvSpPr>
          <p:spPr>
            <a:xfrm>
              <a:off x="7839075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0"/>
            <p:cNvSpPr/>
            <p:nvPr/>
          </p:nvSpPr>
          <p:spPr>
            <a:xfrm>
              <a:off x="7800975" y="4070350"/>
              <a:ext cx="327000" cy="219000"/>
            </a:xfrm>
            <a:custGeom>
              <a:rect b="b" l="l" r="r" t="t"/>
              <a:pathLst>
                <a:path extrusionOk="0" h="120000" w="12000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20"/>
            <p:cNvSpPr/>
            <p:nvPr/>
          </p:nvSpPr>
          <p:spPr>
            <a:xfrm>
              <a:off x="7839075" y="4117975"/>
              <a:ext cx="250800" cy="103200"/>
            </a:xfrm>
            <a:custGeom>
              <a:rect b="b" l="l" r="r" t="t"/>
              <a:pathLst>
                <a:path extrusionOk="0" h="120000" w="12000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20"/>
            <p:cNvSpPr/>
            <p:nvPr/>
          </p:nvSpPr>
          <p:spPr>
            <a:xfrm>
              <a:off x="8015288" y="4194175"/>
              <a:ext cx="74700" cy="52500"/>
            </a:xfrm>
            <a:custGeom>
              <a:rect b="b" l="l" r="r" t="t"/>
              <a:pathLst>
                <a:path extrusionOk="0" h="120000" w="12000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0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20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20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0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0"/>
            <p:cNvSpPr/>
            <p:nvPr/>
          </p:nvSpPr>
          <p:spPr>
            <a:xfrm>
              <a:off x="6662738" y="4949825"/>
              <a:ext cx="566700" cy="681000"/>
            </a:xfrm>
            <a:custGeom>
              <a:rect b="b" l="l" r="r" t="t"/>
              <a:pathLst>
                <a:path extrusionOk="0" h="120000" w="12000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0"/>
            <p:cNvSpPr/>
            <p:nvPr/>
          </p:nvSpPr>
          <p:spPr>
            <a:xfrm>
              <a:off x="6764338" y="5132388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0"/>
            <p:cNvSpPr/>
            <p:nvPr/>
          </p:nvSpPr>
          <p:spPr>
            <a:xfrm>
              <a:off x="6764338" y="5245100"/>
              <a:ext cx="101700" cy="85800"/>
            </a:xfrm>
            <a:custGeom>
              <a:rect b="b" l="l" r="r" t="t"/>
              <a:pathLst>
                <a:path extrusionOk="0" h="120000" w="12000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0"/>
            <p:cNvSpPr/>
            <p:nvPr/>
          </p:nvSpPr>
          <p:spPr>
            <a:xfrm>
              <a:off x="6892925" y="5154613"/>
              <a:ext cx="246000" cy="52500"/>
            </a:xfrm>
            <a:custGeom>
              <a:rect b="b" l="l" r="r" t="t"/>
              <a:pathLst>
                <a:path extrusionOk="0" h="120000" w="12000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0"/>
            <p:cNvSpPr/>
            <p:nvPr/>
          </p:nvSpPr>
          <p:spPr>
            <a:xfrm>
              <a:off x="6881813" y="5256213"/>
              <a:ext cx="273000" cy="63600"/>
            </a:xfrm>
            <a:custGeom>
              <a:rect b="b" l="l" r="r" t="t"/>
              <a:pathLst>
                <a:path extrusionOk="0" h="120000" w="12000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0"/>
            <p:cNvSpPr/>
            <p:nvPr/>
          </p:nvSpPr>
          <p:spPr>
            <a:xfrm>
              <a:off x="6753225" y="5400675"/>
              <a:ext cx="406500" cy="92100"/>
            </a:xfrm>
            <a:custGeom>
              <a:rect b="b" l="l" r="r" t="t"/>
              <a:pathLst>
                <a:path extrusionOk="0" h="120000" w="12000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20"/>
            <p:cNvSpPr/>
            <p:nvPr/>
          </p:nvSpPr>
          <p:spPr>
            <a:xfrm>
              <a:off x="7326313" y="4976813"/>
              <a:ext cx="165000" cy="611100"/>
            </a:xfrm>
            <a:custGeom>
              <a:rect b="b" l="l" r="r" t="t"/>
              <a:pathLst>
                <a:path extrusionOk="0" h="120000" w="12000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0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0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0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2" name="Google Shape;252;p20"/>
          <p:cNvGrpSpPr/>
          <p:nvPr/>
        </p:nvGrpSpPr>
        <p:grpSpPr>
          <a:xfrm rot="10800000">
            <a:off x="6518888" y="-12"/>
            <a:ext cx="1551087" cy="2468625"/>
            <a:chOff x="715963" y="3538538"/>
            <a:chExt cx="1551087" cy="2468625"/>
          </a:xfrm>
        </p:grpSpPr>
        <p:sp>
          <p:nvSpPr>
            <p:cNvPr id="253" name="Google Shape;253;p20"/>
            <p:cNvSpPr/>
            <p:nvPr/>
          </p:nvSpPr>
          <p:spPr>
            <a:xfrm>
              <a:off x="78581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20"/>
            <p:cNvSpPr/>
            <p:nvPr/>
          </p:nvSpPr>
          <p:spPr>
            <a:xfrm>
              <a:off x="817563" y="4429125"/>
              <a:ext cx="15900" cy="33300"/>
            </a:xfrm>
            <a:custGeom>
              <a:rect b="b" l="l" r="r" t="t"/>
              <a:pathLst>
                <a:path extrusionOk="0" h="120000" w="12000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0"/>
            <p:cNvSpPr/>
            <p:nvPr/>
          </p:nvSpPr>
          <p:spPr>
            <a:xfrm>
              <a:off x="715963" y="4392613"/>
              <a:ext cx="187200" cy="401700"/>
            </a:xfrm>
            <a:custGeom>
              <a:rect b="b" l="l" r="r" t="t"/>
              <a:pathLst>
                <a:path extrusionOk="0" h="120000" w="12000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0"/>
            <p:cNvSpPr/>
            <p:nvPr/>
          </p:nvSpPr>
          <p:spPr>
            <a:xfrm>
              <a:off x="758825" y="4521200"/>
              <a:ext cx="101700" cy="27000"/>
            </a:xfrm>
            <a:custGeom>
              <a:rect b="b" l="l" r="r" t="t"/>
              <a:pathLst>
                <a:path extrusionOk="0" h="120000" w="12000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0"/>
            <p:cNvSpPr/>
            <p:nvPr/>
          </p:nvSpPr>
          <p:spPr>
            <a:xfrm>
              <a:off x="1293813" y="4230688"/>
              <a:ext cx="523800" cy="371400"/>
            </a:xfrm>
            <a:custGeom>
              <a:rect b="b" l="l" r="r" t="t"/>
              <a:pathLst>
                <a:path extrusionOk="0" h="120000" w="12000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20"/>
            <p:cNvSpPr/>
            <p:nvPr/>
          </p:nvSpPr>
          <p:spPr>
            <a:xfrm>
              <a:off x="1106488" y="3538538"/>
              <a:ext cx="936600" cy="1255800"/>
            </a:xfrm>
            <a:custGeom>
              <a:rect b="b" l="l" r="r" t="t"/>
              <a:pathLst>
                <a:path extrusionOk="0" h="120000" w="12000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20"/>
            <p:cNvSpPr/>
            <p:nvPr/>
          </p:nvSpPr>
          <p:spPr>
            <a:xfrm>
              <a:off x="1293813" y="3748088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20"/>
            <p:cNvSpPr/>
            <p:nvPr/>
          </p:nvSpPr>
          <p:spPr>
            <a:xfrm>
              <a:off x="1293813" y="3919538"/>
              <a:ext cx="250800" cy="270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20"/>
            <p:cNvSpPr/>
            <p:nvPr/>
          </p:nvSpPr>
          <p:spPr>
            <a:xfrm>
              <a:off x="1325563" y="4048125"/>
              <a:ext cx="480900" cy="301500"/>
            </a:xfrm>
            <a:custGeom>
              <a:rect b="b" l="l" r="r" t="t"/>
              <a:pathLst>
                <a:path extrusionOk="0" h="120000" w="12000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20"/>
            <p:cNvSpPr/>
            <p:nvPr/>
          </p:nvSpPr>
          <p:spPr>
            <a:xfrm>
              <a:off x="1293813" y="3833813"/>
              <a:ext cx="250800" cy="22200"/>
            </a:xfrm>
            <a:custGeom>
              <a:rect b="b" l="l" r="r" t="t"/>
              <a:pathLst>
                <a:path extrusionOk="0" h="120000" w="12000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20"/>
            <p:cNvSpPr/>
            <p:nvPr/>
          </p:nvSpPr>
          <p:spPr>
            <a:xfrm>
              <a:off x="1555750" y="4462463"/>
              <a:ext cx="711300" cy="1544700"/>
            </a:xfrm>
            <a:custGeom>
              <a:rect b="b" l="l" r="r" t="t"/>
              <a:pathLst>
                <a:path extrusionOk="0" h="120000" w="12000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1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1"/>
          <p:cNvSpPr txBox="1"/>
          <p:nvPr>
            <p:ph idx="1" type="body"/>
          </p:nvPr>
        </p:nvSpPr>
        <p:spPr>
          <a:xfrm>
            <a:off x="6390750" y="439500"/>
            <a:ext cx="2122500" cy="42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268" name="Google Shape;268;p21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half" type="blank">
  <p:cSld name="BLANK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2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2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2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third">
  <p:cSld name="BLANK_1"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3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3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fmla="val 4376" name="adj1"/>
            </a:avLst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4"/>
          <p:cNvSpPr txBox="1"/>
          <p:nvPr>
            <p:ph idx="12" type="sldNum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accen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/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FFFFFF"/>
                </a:solidFill>
              </a:rPr>
              <a:t>POV &amp; Experience Prototypes: Student Burnout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286" name="Google Shape;286;p25"/>
          <p:cNvSpPr txBox="1"/>
          <p:nvPr>
            <p:ph idx="4294967295" type="subTitle"/>
          </p:nvPr>
        </p:nvSpPr>
        <p:spPr>
          <a:xfrm>
            <a:off x="3418550" y="3870338"/>
            <a:ext cx="3908700" cy="470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Team EduCAUtion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"/>
          <p:cNvSpPr/>
          <p:nvPr/>
        </p:nvSpPr>
        <p:spPr>
          <a:xfrm>
            <a:off x="5924896" y="623036"/>
            <a:ext cx="1863608" cy="3921828"/>
          </a:xfrm>
          <a:custGeom>
            <a:rect b="b" l="l" r="r" t="t"/>
            <a:pathLst>
              <a:path extrusionOk="0" h="54713" w="25999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A5B0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4"/>
          <p:cNvSpPr/>
          <p:nvPr/>
        </p:nvSpPr>
        <p:spPr>
          <a:xfrm>
            <a:off x="6061850" y="1188850"/>
            <a:ext cx="1589700" cy="281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349" name="Google Shape;349;p34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0" name="Google Shape;350;p34"/>
          <p:cNvGrpSpPr/>
          <p:nvPr/>
        </p:nvGrpSpPr>
        <p:grpSpPr>
          <a:xfrm>
            <a:off x="5380629" y="3348569"/>
            <a:ext cx="3263051" cy="2350237"/>
            <a:chOff x="7699375" y="3806825"/>
            <a:chExt cx="2922310" cy="2105004"/>
          </a:xfrm>
        </p:grpSpPr>
        <p:sp>
          <p:nvSpPr>
            <p:cNvPr id="351" name="Google Shape;351;p34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34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34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34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34"/>
            <p:cNvSpPr/>
            <p:nvPr/>
          </p:nvSpPr>
          <p:spPr>
            <a:xfrm>
              <a:off x="9879131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34"/>
            <p:cNvSpPr/>
            <p:nvPr/>
          </p:nvSpPr>
          <p:spPr>
            <a:xfrm>
              <a:off x="9959585" y="3984629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7" name="Google Shape;357;p34"/>
          <p:cNvSpPr txBox="1"/>
          <p:nvPr>
            <p:ph idx="4294967295" type="body"/>
          </p:nvPr>
        </p:nvSpPr>
        <p:spPr>
          <a:xfrm>
            <a:off x="485850" y="430525"/>
            <a:ext cx="3609600" cy="3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Experience Prototype #1: Educational Quests</a:t>
            </a:r>
            <a:endParaRPr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latin typeface="Barlow"/>
                <a:ea typeface="Barlow"/>
                <a:cs typeface="Barlow"/>
                <a:sym typeface="Barlow"/>
              </a:rPr>
              <a:t>Assumption:</a:t>
            </a:r>
            <a:r>
              <a:rPr lang="en" sz="1700"/>
              <a:t> People will derive a sense of productivity and rejuvenation from </a:t>
            </a:r>
            <a:r>
              <a:rPr lang="en" sz="1700">
                <a:highlight>
                  <a:schemeClr val="accent6"/>
                </a:highlight>
              </a:rPr>
              <a:t>short, educational tasks </a:t>
            </a:r>
            <a:r>
              <a:rPr lang="en" sz="1700"/>
              <a:t>as opposed to the cultivation of long term habits.</a:t>
            </a:r>
            <a:endParaRPr sz="1700"/>
          </a:p>
        </p:txBody>
      </p:sp>
      <p:pic>
        <p:nvPicPr>
          <p:cNvPr id="358" name="Google Shape;35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4650" y="1165800"/>
            <a:ext cx="1724100" cy="28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5"/>
          <p:cNvSpPr txBox="1"/>
          <p:nvPr/>
        </p:nvSpPr>
        <p:spPr>
          <a:xfrm>
            <a:off x="399250" y="436825"/>
            <a:ext cx="8319600" cy="42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Miriam Libre"/>
                <a:ea typeface="Miriam Libre"/>
                <a:cs typeface="Miriam Libre"/>
                <a:sym typeface="Miriam Libre"/>
              </a:rPr>
              <a:t>Overview:</a:t>
            </a:r>
            <a:endParaRPr sz="2400">
              <a:latin typeface="Miriam Libre"/>
              <a:ea typeface="Miriam Libre"/>
              <a:cs typeface="Miriam Libre"/>
              <a:sym typeface="Miriam Libr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Gave the participant two choices:</a:t>
            </a: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 find the hex color of your wall or find a plant you are interested by in your garden. </a:t>
            </a:r>
            <a:endParaRPr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Miriam Libre"/>
                <a:ea typeface="Miriam Libre"/>
                <a:cs typeface="Miriam Libre"/>
                <a:sym typeface="Miriam Libre"/>
              </a:rPr>
              <a:t>Takeaways:</a:t>
            </a:r>
            <a:endParaRPr sz="2400">
              <a:latin typeface="Miriam Libre"/>
              <a:ea typeface="Miriam Libre"/>
              <a:cs typeface="Miriam Libre"/>
              <a:sym typeface="Miriam Libr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b="1"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Assumption disproved: </a:t>
            </a: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Did not feel that it was relaxing enough to motivate her to do it again.</a:t>
            </a:r>
            <a:endParaRPr>
              <a:solidFill>
                <a:schemeClr val="dk1"/>
              </a:solidFill>
              <a:highlight>
                <a:schemeClr val="accent6"/>
              </a:highlight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Prefers passive forms of relaxation/gaining knowledge</a:t>
            </a: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 like reading a book or listening to a podcast, </a:t>
            </a: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rather than the physicality of questing. </a:t>
            </a:r>
            <a:endParaRPr sz="2400">
              <a:latin typeface="Miriam Libre"/>
              <a:ea typeface="Miriam Libre"/>
              <a:cs typeface="Miriam Libre"/>
              <a:sym typeface="Miriam Libre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iriam Libre"/>
              <a:buChar char="-"/>
            </a:pP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She </a:t>
            </a: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did feel like she gained new knowledge/was productive with some of her free time.</a:t>
            </a:r>
            <a:endParaRPr>
              <a:solidFill>
                <a:schemeClr val="dk1"/>
              </a:solidFill>
              <a:highlight>
                <a:schemeClr val="accent6"/>
              </a:highlight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Participant wasn’t particularly interested in the nature/color aspects of the choices, but she said she </a:t>
            </a: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liked the shortness of the task and felt a newfound appreciation for her space</a:t>
            </a:r>
            <a:endParaRPr>
              <a:solidFill>
                <a:schemeClr val="dk1"/>
              </a:solidFill>
              <a:highlight>
                <a:schemeClr val="accent6"/>
              </a:highlight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latin typeface="Barlow Light"/>
                <a:ea typeface="Barlow Light"/>
                <a:cs typeface="Barlow Light"/>
                <a:sym typeface="Barlow Light"/>
              </a:rPr>
              <a:t> </a:t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6"/>
          <p:cNvSpPr/>
          <p:nvPr/>
        </p:nvSpPr>
        <p:spPr>
          <a:xfrm>
            <a:off x="5924896" y="623036"/>
            <a:ext cx="1863608" cy="3921828"/>
          </a:xfrm>
          <a:custGeom>
            <a:rect b="b" l="l" r="r" t="t"/>
            <a:pathLst>
              <a:path extrusionOk="0" h="54713" w="25999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A5B0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36"/>
          <p:cNvSpPr/>
          <p:nvPr/>
        </p:nvSpPr>
        <p:spPr>
          <a:xfrm>
            <a:off x="6061850" y="1188850"/>
            <a:ext cx="1589700" cy="281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370" name="Google Shape;370;p36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71" name="Google Shape;371;p36"/>
          <p:cNvGrpSpPr/>
          <p:nvPr/>
        </p:nvGrpSpPr>
        <p:grpSpPr>
          <a:xfrm>
            <a:off x="3973345" y="3940094"/>
            <a:ext cx="936061" cy="2451262"/>
            <a:chOff x="7556500" y="3806825"/>
            <a:chExt cx="838313" cy="2195488"/>
          </a:xfrm>
        </p:grpSpPr>
        <p:sp>
          <p:nvSpPr>
            <p:cNvPr id="372" name="Google Shape;372;p36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9" name="Google Shape;379;p36"/>
          <p:cNvSpPr txBox="1"/>
          <p:nvPr>
            <p:ph idx="4294967295" type="body"/>
          </p:nvPr>
        </p:nvSpPr>
        <p:spPr>
          <a:xfrm>
            <a:off x="485850" y="518750"/>
            <a:ext cx="3609600" cy="45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Experience Prototype #2: Wellness Kits</a:t>
            </a:r>
            <a:endParaRPr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Assumption:</a:t>
            </a:r>
            <a:r>
              <a:rPr lang="en" sz="1400"/>
              <a:t> </a:t>
            </a:r>
            <a:r>
              <a:rPr lang="en" sz="1700"/>
              <a:t>If we </a:t>
            </a:r>
            <a:r>
              <a:rPr lang="en" sz="1700">
                <a:highlight>
                  <a:schemeClr val="accent6"/>
                </a:highlight>
              </a:rPr>
              <a:t>make resource navigation less text heavy, more visually soothing, and more action oriented</a:t>
            </a:r>
            <a:r>
              <a:rPr lang="en" sz="1700"/>
              <a:t>, people will be more likely to utilize wellness resources.</a:t>
            </a:r>
            <a:endParaRPr sz="17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❏"/>
            </a:pPr>
            <a:r>
              <a:rPr lang="en" sz="1700"/>
              <a:t>Personalization allows the subject to better engage with resources -- shifts focus from quantity to quality of care. </a:t>
            </a:r>
            <a:endParaRPr sz="17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380" name="Google Shape;3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1850" y="1188850"/>
            <a:ext cx="1589700" cy="281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7"/>
          <p:cNvSpPr txBox="1"/>
          <p:nvPr/>
        </p:nvSpPr>
        <p:spPr>
          <a:xfrm>
            <a:off x="399250" y="360625"/>
            <a:ext cx="8319600" cy="42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Miriam Libre"/>
                <a:ea typeface="Miriam Libre"/>
                <a:cs typeface="Miriam Libre"/>
                <a:sym typeface="Miriam Libre"/>
              </a:rPr>
              <a:t>Overview:</a:t>
            </a:r>
            <a:endParaRPr sz="2400">
              <a:latin typeface="Miriam Libre"/>
              <a:ea typeface="Miriam Libre"/>
              <a:cs typeface="Miriam Libre"/>
              <a:sym typeface="Miriam Libr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Showed participant 2 lists: </a:t>
            </a: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original list (modeled after university’s </a:t>
            </a: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standard “wellness week” </a:t>
            </a: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emails). </a:t>
            </a: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2nd list: personalized, actionable list</a:t>
            </a: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 to match their  situation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Miriam Libre"/>
                <a:ea typeface="Miriam Libre"/>
                <a:cs typeface="Miriam Libre"/>
                <a:sym typeface="Miriam Libre"/>
              </a:rPr>
              <a:t>Takeaways</a:t>
            </a:r>
            <a:endParaRPr sz="2400">
              <a:latin typeface="Miriam Libre"/>
              <a:ea typeface="Miriam Libre"/>
              <a:cs typeface="Miriam Libre"/>
              <a:sym typeface="Miriam Libr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b="1"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Assumption proved: </a:t>
            </a: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Preferred the personalized, more visual list</a:t>
            </a:r>
            <a:endParaRPr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Not necessarily because it reduced information but </a:t>
            </a: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because it catered to demand of her schedule</a:t>
            </a:r>
            <a:endParaRPr>
              <a:solidFill>
                <a:schemeClr val="dk1"/>
              </a:solidFill>
              <a:highlight>
                <a:schemeClr val="accent6"/>
              </a:highlight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The standard list didn’t necessarily stress her out</a:t>
            </a:r>
            <a:endParaRPr>
              <a:solidFill>
                <a:schemeClr val="dk1"/>
              </a:solidFill>
              <a:highlight>
                <a:schemeClr val="accent6"/>
              </a:highlight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Was almost the opposite -- underwhelming because they didn’t have good options</a:t>
            </a:r>
            <a:endParaRPr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8"/>
          <p:cNvSpPr/>
          <p:nvPr/>
        </p:nvSpPr>
        <p:spPr>
          <a:xfrm>
            <a:off x="5924896" y="623036"/>
            <a:ext cx="1863608" cy="3921828"/>
          </a:xfrm>
          <a:custGeom>
            <a:rect b="b" l="l" r="r" t="t"/>
            <a:pathLst>
              <a:path extrusionOk="0" h="54713" w="25999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000000"/>
          </a:solidFill>
          <a:ln cap="flat" cmpd="sng" w="9525">
            <a:solidFill>
              <a:srgbClr val="A5B0F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8"/>
          <p:cNvSpPr/>
          <p:nvPr/>
        </p:nvSpPr>
        <p:spPr>
          <a:xfrm>
            <a:off x="6061850" y="1188850"/>
            <a:ext cx="1589700" cy="281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392" name="Google Shape;392;p38"/>
          <p:cNvSpPr txBox="1"/>
          <p:nvPr>
            <p:ph idx="12" type="sldNum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93" name="Google Shape;393;p38"/>
          <p:cNvGrpSpPr/>
          <p:nvPr/>
        </p:nvGrpSpPr>
        <p:grpSpPr>
          <a:xfrm>
            <a:off x="1723695" y="3226969"/>
            <a:ext cx="936061" cy="2451262"/>
            <a:chOff x="7556500" y="3806825"/>
            <a:chExt cx="838313" cy="2195488"/>
          </a:xfrm>
        </p:grpSpPr>
        <p:sp>
          <p:nvSpPr>
            <p:cNvPr id="394" name="Google Shape;394;p38"/>
            <p:cNvSpPr/>
            <p:nvPr/>
          </p:nvSpPr>
          <p:spPr>
            <a:xfrm>
              <a:off x="7699375" y="4440238"/>
              <a:ext cx="525600" cy="273000"/>
            </a:xfrm>
            <a:custGeom>
              <a:rect b="b" l="l" r="r" t="t"/>
              <a:pathLst>
                <a:path extrusionOk="0" h="120000" w="12000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7699375" y="3806825"/>
              <a:ext cx="525600" cy="365100"/>
            </a:xfrm>
            <a:custGeom>
              <a:rect b="b" l="l" r="r" t="t"/>
              <a:pathLst>
                <a:path extrusionOk="0" h="120000" w="12000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7854950" y="4611688"/>
              <a:ext cx="219000" cy="27000"/>
            </a:xfrm>
            <a:custGeom>
              <a:rect b="b" l="l" r="r" t="t"/>
              <a:pathLst>
                <a:path extrusionOk="0" h="120000" w="12000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7929563" y="3865563"/>
              <a:ext cx="65100" cy="65100"/>
            </a:xfrm>
            <a:custGeom>
              <a:rect b="b" l="l" r="r" t="t"/>
              <a:pathLst>
                <a:path extrusionOk="0" h="120000" w="12000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7556500" y="3984625"/>
              <a:ext cx="282600" cy="638100"/>
            </a:xfrm>
            <a:custGeom>
              <a:rect b="b" l="l" r="r" t="t"/>
              <a:pathLst>
                <a:path extrusionOk="0" h="120000" w="12000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7732713" y="4075113"/>
              <a:ext cx="662100" cy="1927200"/>
            </a:xfrm>
            <a:custGeom>
              <a:rect b="b" l="l" r="r" t="t"/>
              <a:pathLst>
                <a:path extrusionOk="0" h="120000" w="12000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38"/>
            <p:cNvSpPr/>
            <p:nvPr/>
          </p:nvSpPr>
          <p:spPr>
            <a:xfrm>
              <a:off x="7886700" y="5111750"/>
              <a:ext cx="65100" cy="58800"/>
            </a:xfrm>
            <a:custGeom>
              <a:rect b="b" l="l" r="r" t="t"/>
              <a:pathLst>
                <a:path extrusionOk="0" h="120000" w="12000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1" name="Google Shape;401;p38"/>
          <p:cNvSpPr txBox="1"/>
          <p:nvPr>
            <p:ph idx="4294967295" type="body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Experience Prototype #3: </a:t>
            </a:r>
            <a:r>
              <a:rPr lang="en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rPr>
              <a:t>Narrative Walks</a:t>
            </a:r>
            <a:endParaRPr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latin typeface="Barlow"/>
                <a:ea typeface="Barlow"/>
                <a:cs typeface="Barlow"/>
                <a:sym typeface="Barlow"/>
              </a:rPr>
              <a:t>Assumption: </a:t>
            </a:r>
            <a:r>
              <a:rPr lang="en" sz="1700"/>
              <a:t>People</a:t>
            </a:r>
            <a:r>
              <a:rPr lang="en" sz="1700">
                <a:highlight>
                  <a:schemeClr val="accent6"/>
                </a:highlight>
              </a:rPr>
              <a:t> have the spare time during a work day to engage</a:t>
            </a:r>
            <a:r>
              <a:rPr lang="en" sz="1700">
                <a:highlight>
                  <a:srgbClr val="FFFF00"/>
                </a:highlight>
              </a:rPr>
              <a:t> </a:t>
            </a:r>
            <a:r>
              <a:rPr lang="en" sz="1700"/>
              <a:t>physically with their surroundings, and they are </a:t>
            </a:r>
            <a:r>
              <a:rPr lang="en" sz="1700">
                <a:highlight>
                  <a:schemeClr val="accent6"/>
                </a:highlight>
              </a:rPr>
              <a:t>more likely to want to be active when they feel personally connected to the space.</a:t>
            </a:r>
            <a:endParaRPr sz="1700">
              <a:highlight>
                <a:schemeClr val="accent6"/>
              </a:highlight>
            </a:endParaRPr>
          </a:p>
        </p:txBody>
      </p:sp>
      <p:pic>
        <p:nvPicPr>
          <p:cNvPr id="402" name="Google Shape;40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1800" y="1159475"/>
            <a:ext cx="1728826" cy="287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9450" y="1132925"/>
            <a:ext cx="1728826" cy="287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9"/>
          <p:cNvSpPr txBox="1"/>
          <p:nvPr/>
        </p:nvSpPr>
        <p:spPr>
          <a:xfrm>
            <a:off x="399250" y="436825"/>
            <a:ext cx="8319600" cy="42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Miriam Libre"/>
                <a:ea typeface="Miriam Libre"/>
                <a:cs typeface="Miriam Libre"/>
                <a:sym typeface="Miriam Libre"/>
              </a:rPr>
              <a:t>Overview:</a:t>
            </a:r>
            <a:endParaRPr sz="2400">
              <a:latin typeface="Miriam Libre"/>
              <a:ea typeface="Miriam Libre"/>
              <a:cs typeface="Miriam Libre"/>
              <a:sym typeface="Miriam Libr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Through FT, 1 person voiced/narrated surroundings to participant as </a:t>
            </a: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participant</a:t>
            </a: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 went on their walk. Another person took notes of the situation, the participants reaction, and jotted down verbal/ non-verbal cues from the participant to gauge their engagement.</a:t>
            </a:r>
            <a:endParaRPr sz="2400"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latin typeface="Miriam Libre"/>
                <a:ea typeface="Miriam Libre"/>
                <a:cs typeface="Miriam Libre"/>
                <a:sym typeface="Miriam Libre"/>
              </a:rPr>
              <a:t>Takeaways:</a:t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b="1" lang="en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Assumption proved: </a:t>
            </a: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She felt more connected to the space and felt like she learned from the experience. </a:t>
            </a:r>
            <a:endParaRPr>
              <a:solidFill>
                <a:schemeClr val="dk1"/>
              </a:solidFill>
              <a:highlight>
                <a:schemeClr val="accent6"/>
              </a:highlight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Participant doesn’t generally like silence when she walks, likes being “distracted” the whole time</a:t>
            </a:r>
            <a:endParaRPr>
              <a:solidFill>
                <a:schemeClr val="dk1"/>
              </a:solidFill>
              <a:highlight>
                <a:schemeClr val="accent6"/>
              </a:highlight>
              <a:latin typeface="Barlow Light"/>
              <a:ea typeface="Barlow Light"/>
              <a:cs typeface="Barlow Light"/>
              <a:sym typeface="Barlow Ligh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Light"/>
              <a:buChar char="-"/>
            </a:pPr>
            <a:r>
              <a:rPr lang="en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rPr>
              <a:t>Takes daily walks as is, so isn’t sure if this will actually motivate her to walk more, but she </a:t>
            </a:r>
            <a:r>
              <a:rPr lang="en">
                <a:solidFill>
                  <a:schemeClr val="dk1"/>
                </a:solidFill>
                <a:highlight>
                  <a:schemeClr val="accent6"/>
                </a:highlight>
                <a:latin typeface="Barlow Light"/>
                <a:ea typeface="Barlow Light"/>
                <a:cs typeface="Barlow Light"/>
                <a:sym typeface="Barlow Light"/>
              </a:rPr>
              <a:t>appreciated the experience</a:t>
            </a:r>
            <a:endParaRPr>
              <a:solidFill>
                <a:schemeClr val="dk1"/>
              </a:solidFill>
              <a:highlight>
                <a:schemeClr val="accent6"/>
              </a:highlight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Light"/>
              <a:ea typeface="Barlow Light"/>
              <a:cs typeface="Barlow Light"/>
              <a:sym typeface="Barlow Light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Miriam Libre"/>
              <a:ea typeface="Miriam Libre"/>
              <a:cs typeface="Miriam Libre"/>
              <a:sym typeface="Miriam Libre"/>
            </a:endParaRPr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1" name="Google Shape;29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575" y="313487"/>
            <a:ext cx="5720376" cy="451652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6"/>
          <p:cNvSpPr txBox="1"/>
          <p:nvPr/>
        </p:nvSpPr>
        <p:spPr>
          <a:xfrm>
            <a:off x="6065950" y="1664400"/>
            <a:ext cx="2743200" cy="18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rgbClr val="FFFFFF"/>
                </a:solidFill>
                <a:latin typeface="Miriam Libre"/>
                <a:ea typeface="Miriam Libre"/>
                <a:cs typeface="Miriam Libre"/>
                <a:sym typeface="Miriam Libre"/>
              </a:rPr>
              <a:t>POV &amp; HMW Generation</a:t>
            </a:r>
            <a:endParaRPr sz="3700">
              <a:solidFill>
                <a:srgbClr val="FFFFFF"/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7"/>
          <p:cNvSpPr txBox="1"/>
          <p:nvPr>
            <p:ph type="title"/>
          </p:nvPr>
        </p:nvSpPr>
        <p:spPr>
          <a:xfrm>
            <a:off x="398350" y="-828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POV 1: Julia </a:t>
            </a:r>
            <a:endParaRPr/>
          </a:p>
        </p:txBody>
      </p:sp>
      <p:sp>
        <p:nvSpPr>
          <p:cNvPr id="298" name="Google Shape;298;p27"/>
          <p:cNvSpPr txBox="1"/>
          <p:nvPr>
            <p:ph idx="1" type="body"/>
          </p:nvPr>
        </p:nvSpPr>
        <p:spPr>
          <a:xfrm>
            <a:off x="398350" y="744875"/>
            <a:ext cx="5138700" cy="10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▹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We met: </a:t>
            </a:r>
            <a:r>
              <a:rPr lang="en" sz="1800">
                <a:solidFill>
                  <a:srgbClr val="000000"/>
                </a:solidFill>
              </a:rPr>
              <a:t>Julia, a recent history graduate from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          Harvard University currently transitioning into    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          full time consulting work.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7"/>
          <p:cNvSpPr txBox="1"/>
          <p:nvPr>
            <p:ph idx="12" type="sldNum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0" name="Google Shape;300;p27"/>
          <p:cNvSpPr txBox="1"/>
          <p:nvPr>
            <p:ph idx="1" type="body"/>
          </p:nvPr>
        </p:nvSpPr>
        <p:spPr>
          <a:xfrm>
            <a:off x="398350" y="1507450"/>
            <a:ext cx="51387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▹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We were amazed to realize:</a:t>
            </a:r>
            <a:r>
              <a:rPr lang="en" sz="1800"/>
              <a:t> Despite needing long periods of uninterrupted free time to recover from burnout, Julia still felt </a:t>
            </a:r>
            <a:r>
              <a:rPr i="1" lang="en" sz="1800">
                <a:highlight>
                  <a:schemeClr val="accent6"/>
                </a:highlight>
              </a:rPr>
              <a:t>stress and guilt from feeling unproductive</a:t>
            </a:r>
            <a:r>
              <a:rPr lang="en" sz="1800"/>
              <a:t> during these periods of supposed relaxation.</a:t>
            </a:r>
            <a:endParaRPr sz="18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 txBox="1"/>
          <p:nvPr>
            <p:ph idx="1" type="body"/>
          </p:nvPr>
        </p:nvSpPr>
        <p:spPr>
          <a:xfrm>
            <a:off x="398350" y="3463150"/>
            <a:ext cx="5138700" cy="10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It would be game changing if</a:t>
            </a:r>
            <a:r>
              <a:rPr lang="en" sz="1800"/>
              <a:t>: We could help Julia reduce the cognitive dissonance that results from feelings of "unproductive burnout recovery".</a:t>
            </a:r>
            <a:endParaRPr sz="3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8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HMW </a:t>
            </a:r>
            <a:r>
              <a:rPr i="0" lang="en">
                <a:latin typeface="Barlow"/>
                <a:ea typeface="Barlow"/>
                <a:cs typeface="Barlow"/>
                <a:sym typeface="Barlow"/>
              </a:rPr>
              <a:t>make relaxation feel productive?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07" name="Google Shape;307;p28"/>
          <p:cNvSpPr/>
          <p:nvPr/>
        </p:nvSpPr>
        <p:spPr>
          <a:xfrm>
            <a:off x="4108350" y="167425"/>
            <a:ext cx="9660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9"/>
          <p:cNvSpPr txBox="1"/>
          <p:nvPr>
            <p:ph type="title"/>
          </p:nvPr>
        </p:nvSpPr>
        <p:spPr>
          <a:xfrm>
            <a:off x="398350" y="-828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POV 2: Alice</a:t>
            </a:r>
            <a:endParaRPr/>
          </a:p>
        </p:txBody>
      </p:sp>
      <p:sp>
        <p:nvSpPr>
          <p:cNvPr id="313" name="Google Shape;313;p29"/>
          <p:cNvSpPr txBox="1"/>
          <p:nvPr>
            <p:ph idx="1" type="body"/>
          </p:nvPr>
        </p:nvSpPr>
        <p:spPr>
          <a:xfrm>
            <a:off x="398350" y="744875"/>
            <a:ext cx="5138700" cy="10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▹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We met: </a:t>
            </a:r>
            <a:r>
              <a:rPr lang="en" sz="1800"/>
              <a:t>Alice, a pre-professional graduate student at University of Michigan studying pharmacy.</a:t>
            </a:r>
            <a:endParaRPr sz="3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9"/>
          <p:cNvSpPr txBox="1"/>
          <p:nvPr>
            <p:ph idx="12" type="sldNum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5" name="Google Shape;315;p29"/>
          <p:cNvSpPr txBox="1"/>
          <p:nvPr>
            <p:ph idx="1" type="body"/>
          </p:nvPr>
        </p:nvSpPr>
        <p:spPr>
          <a:xfrm>
            <a:off x="398350" y="1507450"/>
            <a:ext cx="5138700" cy="1955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▹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We were amazed to realize:</a:t>
            </a:r>
            <a:r>
              <a:rPr lang="en" sz="1800"/>
              <a:t> </a:t>
            </a:r>
            <a:r>
              <a:rPr lang="en" sz="1800"/>
              <a:t>The high volume of institutional support offered for student wellbeing </a:t>
            </a:r>
            <a:r>
              <a:rPr i="1" lang="en" sz="1800">
                <a:highlight>
                  <a:schemeClr val="accent6"/>
                </a:highlight>
              </a:rPr>
              <a:t>felt like another obligation</a:t>
            </a:r>
            <a:r>
              <a:rPr lang="en" sz="1800"/>
              <a:t> (e.g. wellness workshops only compounded her stress).</a:t>
            </a:r>
            <a:endParaRPr sz="25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9"/>
          <p:cNvSpPr txBox="1"/>
          <p:nvPr>
            <p:ph idx="1" type="body"/>
          </p:nvPr>
        </p:nvSpPr>
        <p:spPr>
          <a:xfrm>
            <a:off x="398350" y="3463150"/>
            <a:ext cx="5138700" cy="10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It would be game changing if</a:t>
            </a:r>
            <a:r>
              <a:rPr lang="en" sz="1800"/>
              <a:t>: </a:t>
            </a:r>
            <a:r>
              <a:rPr lang="en" sz="1800"/>
              <a:t>Students could navigate and leverage university resources without feeling overwhelmed.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0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HMW </a:t>
            </a:r>
            <a:r>
              <a:rPr i="0" lang="en">
                <a:latin typeface="Barlow"/>
                <a:ea typeface="Barlow"/>
                <a:cs typeface="Barlow"/>
                <a:sym typeface="Barlow"/>
              </a:rPr>
              <a:t>make getting help rewarding and easy?</a:t>
            </a:r>
            <a:endParaRPr i="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2" name="Google Shape;322;p30"/>
          <p:cNvSpPr/>
          <p:nvPr/>
        </p:nvSpPr>
        <p:spPr>
          <a:xfrm>
            <a:off x="4108350" y="167425"/>
            <a:ext cx="9660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1"/>
          <p:cNvSpPr txBox="1"/>
          <p:nvPr>
            <p:ph type="title"/>
          </p:nvPr>
        </p:nvSpPr>
        <p:spPr>
          <a:xfrm>
            <a:off x="398350" y="-82800"/>
            <a:ext cx="51387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POV 3: Jaime</a:t>
            </a:r>
            <a:endParaRPr/>
          </a:p>
        </p:txBody>
      </p:sp>
      <p:sp>
        <p:nvSpPr>
          <p:cNvPr id="328" name="Google Shape;328;p31"/>
          <p:cNvSpPr txBox="1"/>
          <p:nvPr>
            <p:ph idx="1" type="body"/>
          </p:nvPr>
        </p:nvSpPr>
        <p:spPr>
          <a:xfrm>
            <a:off x="398350" y="897275"/>
            <a:ext cx="5138700" cy="10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▹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We met: </a:t>
            </a:r>
            <a:r>
              <a:rPr lang="en" sz="1800">
                <a:solidFill>
                  <a:srgbClr val="1A1A1A"/>
                </a:solidFill>
              </a:rPr>
              <a:t>Jamie, a university lecturer in engineering, who transitioned to a job in academia after feeling burnt out from industry.</a:t>
            </a:r>
            <a:endParaRPr sz="3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1"/>
          <p:cNvSpPr txBox="1"/>
          <p:nvPr>
            <p:ph idx="12" type="sldNum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0" name="Google Shape;330;p31"/>
          <p:cNvSpPr txBox="1"/>
          <p:nvPr>
            <p:ph idx="1" type="body"/>
          </p:nvPr>
        </p:nvSpPr>
        <p:spPr>
          <a:xfrm>
            <a:off x="398350" y="1812250"/>
            <a:ext cx="5138700" cy="19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▹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We were amazed to realize:</a:t>
            </a:r>
            <a:r>
              <a:rPr lang="en" sz="1800"/>
              <a:t> </a:t>
            </a:r>
            <a:r>
              <a:rPr lang="en" sz="1800">
                <a:solidFill>
                  <a:srgbClr val="000000"/>
                </a:solidFill>
              </a:rPr>
              <a:t>She experienced </a:t>
            </a:r>
            <a:r>
              <a:rPr i="1" lang="en" sz="1800">
                <a:solidFill>
                  <a:srgbClr val="000000"/>
                </a:solidFill>
                <a:highlight>
                  <a:schemeClr val="accent6"/>
                </a:highlight>
              </a:rPr>
              <a:t>greater/novel physical pain</a:t>
            </a:r>
            <a:r>
              <a:rPr i="1" lang="en" sz="1800">
                <a:solidFill>
                  <a:srgbClr val="000000"/>
                </a:solidFill>
              </a:rPr>
              <a:t> </a:t>
            </a:r>
            <a:r>
              <a:rPr lang="en" sz="1800">
                <a:solidFill>
                  <a:srgbClr val="000000"/>
                </a:solidFill>
              </a:rPr>
              <a:t>as a result of Zoom school and enrolled in physical therapy as a result.</a:t>
            </a:r>
            <a:endParaRPr sz="18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1"/>
          <p:cNvSpPr txBox="1"/>
          <p:nvPr>
            <p:ph idx="1" type="body"/>
          </p:nvPr>
        </p:nvSpPr>
        <p:spPr>
          <a:xfrm>
            <a:off x="398350" y="3539350"/>
            <a:ext cx="5138700" cy="10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▹"/>
            </a:pPr>
            <a:r>
              <a:rPr b="1" lang="en" sz="1800">
                <a:latin typeface="Barlow"/>
                <a:ea typeface="Barlow"/>
                <a:cs typeface="Barlow"/>
                <a:sym typeface="Barlow"/>
              </a:rPr>
              <a:t>It would be game changing if</a:t>
            </a:r>
            <a:r>
              <a:rPr lang="en" sz="1800"/>
              <a:t>: We could help mitigate the effects of zoom fatigue.</a:t>
            </a:r>
            <a:endParaRPr sz="3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2"/>
          <p:cNvSpPr txBox="1"/>
          <p:nvPr>
            <p:ph idx="1" type="body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latin typeface="Barlow Medium"/>
                <a:ea typeface="Barlow Medium"/>
                <a:cs typeface="Barlow Medium"/>
                <a:sym typeface="Barlow Medium"/>
              </a:rPr>
              <a:t>HMW </a:t>
            </a:r>
            <a:r>
              <a:rPr i="0" lang="en">
                <a:latin typeface="Barlow"/>
                <a:ea typeface="Barlow"/>
                <a:cs typeface="Barlow"/>
                <a:sym typeface="Barlow"/>
              </a:rPr>
              <a:t>keep Jaime active throughout the day?</a:t>
            </a:r>
            <a:endParaRPr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37" name="Google Shape;337;p32"/>
          <p:cNvSpPr/>
          <p:nvPr/>
        </p:nvSpPr>
        <p:spPr>
          <a:xfrm>
            <a:off x="4108350" y="167425"/>
            <a:ext cx="966000" cy="566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3"/>
          <p:cNvSpPr txBox="1"/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Experience Prototypes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